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63" r:id="rId4"/>
    <p:sldId id="258" r:id="rId5"/>
    <p:sldId id="262" r:id="rId6"/>
    <p:sldId id="259" r:id="rId7"/>
    <p:sldId id="264" r:id="rId8"/>
    <p:sldId id="260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f07b81b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f07b81b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f07b81b1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f07b81b1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f07b81b13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f07b81b13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•A </a:t>
            </a:r>
            <a:r>
              <a:rPr lang="ru" sz="14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genetic algorithm</a:t>
            </a: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a search heuristic that is inspired by the process of natural selection where the fittest individuals are selected for reproduction in order to produce offspring of the next generation.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Genetic algorithms are commonly used to generate high-quality solutions to optimization and search problems by relying on biologically inspired operators such as mutation, crossover and selection</a:t>
            </a:r>
            <a:endParaRPr sz="140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Five phases are considered in a genetic algorithm.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 population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Fitness function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Crossover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Mutation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7391"/>
              </a:lnSpc>
              <a:spcBef>
                <a:spcPts val="4500"/>
              </a:spcBef>
              <a:spcAft>
                <a:spcPts val="0"/>
              </a:spcAft>
              <a:buNone/>
            </a:pPr>
            <a:r>
              <a:rPr lang="ru" sz="2250">
                <a:solidFill>
                  <a:srgbClr val="292929"/>
                </a:solidFill>
                <a:highlight>
                  <a:srgbClr val="FFFFFF"/>
                </a:highlight>
              </a:rPr>
              <a:t>Termination</a:t>
            </a:r>
            <a:endParaRPr sz="22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218181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 algorithm terminates if the population has converged (does not produce offspring which are significantly different from the previous generation). Then it is said that the genetic algorithm has provided a set of solutions to our problem.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f07b81b1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f07b81b1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f01df8039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f01df8039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f07b81b1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af07b81b1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Pong AI by GA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491563" y="3633677"/>
            <a:ext cx="4160874" cy="15098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</a:t>
            </a: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Allahverdyan</a:t>
            </a:r>
            <a:r>
              <a:rPr lang="en-US" sz="1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Alexander</a:t>
            </a:r>
            <a:r>
              <a:rPr lang="ru" sz="1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Martemyanov</a:t>
            </a:r>
            <a:r>
              <a:rPr lang="en-US" sz="1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Alexey</a:t>
            </a: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Dolgintseva</a:t>
            </a:r>
            <a:r>
              <a:rPr lang="en-US" sz="1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Elizaveta</a:t>
            </a: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7954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b="1" dirty="0">
                <a:latin typeface="Times New Roman"/>
                <a:ea typeface="Times New Roman"/>
                <a:cs typeface="Times New Roman"/>
                <a:sym typeface="Times New Roman"/>
              </a:rPr>
              <a:t>Introduction:</a:t>
            </a:r>
            <a:endParaRPr sz="26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585406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dirty="0">
                <a:solidFill>
                  <a:srgbClr val="000000"/>
                </a:solidFill>
              </a:rPr>
              <a:t>Neuroweb </a:t>
            </a:r>
            <a:r>
              <a:rPr lang="ru" dirty="0">
                <a:solidFill>
                  <a:schemeClr val="dk1"/>
                </a:solidFill>
              </a:rPr>
              <a:t>Learning to </a:t>
            </a:r>
            <a:r>
              <a:rPr lang="ru" dirty="0">
                <a:solidFill>
                  <a:srgbClr val="000000"/>
                </a:solidFill>
              </a:rPr>
              <a:t>play game “Pong”, RL</a:t>
            </a:r>
            <a:endParaRPr dirty="0">
              <a:solidFill>
                <a:srgbClr val="000000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014" y="1141694"/>
            <a:ext cx="5127972" cy="392226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353CD8-F4BA-4B94-AB96-951967532F6A}"/>
              </a:ext>
            </a:extLst>
          </p:cNvPr>
          <p:cNvSpPr txBox="1"/>
          <p:nvPr/>
        </p:nvSpPr>
        <p:spPr>
          <a:xfrm>
            <a:off x="5982587" y="4699590"/>
            <a:ext cx="9949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GA</a:t>
            </a:r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48D345-3C94-49F3-9B35-D35A6CF2C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213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 b="1">
                <a:latin typeface="Times New Roman"/>
                <a:ea typeface="Times New Roman"/>
                <a:cs typeface="Times New Roman"/>
                <a:sym typeface="Times New Roman"/>
              </a:rPr>
              <a:t>Genetic Algorithms</a:t>
            </a:r>
            <a:endParaRPr sz="24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669300"/>
            <a:ext cx="3999300" cy="10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lang="ru" sz="16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genetic algorithm</a:t>
            </a: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a search heuristic that is inspired by the process of natural selection. </a:t>
            </a:r>
            <a:r>
              <a:rPr lang="ru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 of a series on the Evolutionary algorithm</a:t>
            </a:r>
            <a:endParaRPr sz="16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5422475" y="776450"/>
            <a:ext cx="2298900" cy="381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4400" rIns="91425" bIns="0" anchor="ctr" anchorCtr="0">
            <a:noAutofit/>
          </a:bodyPr>
          <a:lstStyle/>
          <a:p>
            <a:pPr marL="385199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Initial population</a:t>
            </a:r>
            <a:endParaRPr/>
          </a:p>
        </p:txBody>
      </p:sp>
      <p:cxnSp>
        <p:nvCxnSpPr>
          <p:cNvPr id="70" name="Google Shape;70;p15"/>
          <p:cNvCxnSpPr>
            <a:stCxn id="69" idx="2"/>
            <a:endCxn id="71" idx="0"/>
          </p:cNvCxnSpPr>
          <p:nvPr/>
        </p:nvCxnSpPr>
        <p:spPr>
          <a:xfrm>
            <a:off x="6571925" y="1158350"/>
            <a:ext cx="3000" cy="38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1" name="Google Shape;71;p15"/>
          <p:cNvSpPr/>
          <p:nvPr/>
        </p:nvSpPr>
        <p:spPr>
          <a:xfrm>
            <a:off x="5425475" y="1540250"/>
            <a:ext cx="2298900" cy="381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4400" rIns="91425" bIns="0" anchor="ctr" anchorCtr="0">
            <a:noAutofit/>
          </a:bodyPr>
          <a:lstStyle/>
          <a:p>
            <a:pPr marL="385199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Fitness function</a:t>
            </a:r>
            <a:endParaRPr/>
          </a:p>
        </p:txBody>
      </p:sp>
      <p:cxnSp>
        <p:nvCxnSpPr>
          <p:cNvPr id="72" name="Google Shape;72;p15"/>
          <p:cNvCxnSpPr/>
          <p:nvPr/>
        </p:nvCxnSpPr>
        <p:spPr>
          <a:xfrm>
            <a:off x="6571925" y="1912600"/>
            <a:ext cx="6000" cy="38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3" name="Google Shape;73;p15"/>
          <p:cNvSpPr/>
          <p:nvPr/>
        </p:nvSpPr>
        <p:spPr>
          <a:xfrm>
            <a:off x="5315375" y="3048750"/>
            <a:ext cx="2519100" cy="1473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5560025" y="3512425"/>
            <a:ext cx="2023800" cy="381900"/>
          </a:xfrm>
          <a:prstGeom prst="roundRect">
            <a:avLst>
              <a:gd name="adj" fmla="val 16667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Mutation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5401325" y="2294500"/>
            <a:ext cx="2347200" cy="381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Selection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76" name="Google Shape;76;p15"/>
          <p:cNvCxnSpPr/>
          <p:nvPr/>
        </p:nvCxnSpPr>
        <p:spPr>
          <a:xfrm>
            <a:off x="6571925" y="2666850"/>
            <a:ext cx="6000" cy="38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" name="Google Shape;77;p15"/>
          <p:cNvCxnSpPr>
            <a:stCxn id="73" idx="3"/>
          </p:cNvCxnSpPr>
          <p:nvPr/>
        </p:nvCxnSpPr>
        <p:spPr>
          <a:xfrm rot="10800000" flipH="1">
            <a:off x="7834475" y="3779250"/>
            <a:ext cx="677100" cy="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Google Shape;78;p15"/>
          <p:cNvCxnSpPr/>
          <p:nvPr/>
        </p:nvCxnSpPr>
        <p:spPr>
          <a:xfrm rot="10800000">
            <a:off x="8511575" y="975750"/>
            <a:ext cx="0" cy="280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" name="Google Shape;79;p15"/>
          <p:cNvCxnSpPr>
            <a:endCxn id="69" idx="3"/>
          </p:cNvCxnSpPr>
          <p:nvPr/>
        </p:nvCxnSpPr>
        <p:spPr>
          <a:xfrm rot="10800000">
            <a:off x="7721375" y="967400"/>
            <a:ext cx="790500" cy="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1900" y="733400"/>
            <a:ext cx="4620399" cy="3937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2938" y="1310000"/>
            <a:ext cx="1907375" cy="120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7156" y="4102230"/>
            <a:ext cx="1534325" cy="869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66074" y="2077399"/>
            <a:ext cx="1371725" cy="81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1038" y="2077456"/>
            <a:ext cx="1496106" cy="13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51746" y="3154149"/>
            <a:ext cx="1400400" cy="57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15"/>
          <p:cNvCxnSpPr/>
          <p:nvPr/>
        </p:nvCxnSpPr>
        <p:spPr>
          <a:xfrm>
            <a:off x="1876074" y="2477049"/>
            <a:ext cx="390000" cy="1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" name="Google Shape;87;p15"/>
          <p:cNvCxnSpPr/>
          <p:nvPr/>
        </p:nvCxnSpPr>
        <p:spPr>
          <a:xfrm>
            <a:off x="3002050" y="2785150"/>
            <a:ext cx="0" cy="36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" name="Google Shape;88;p15"/>
          <p:cNvSpPr txBox="1"/>
          <p:nvPr/>
        </p:nvSpPr>
        <p:spPr>
          <a:xfrm>
            <a:off x="347825" y="1708300"/>
            <a:ext cx="14961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/>
              <a:t>Crossover:</a:t>
            </a:r>
            <a:endParaRPr sz="1600" b="1"/>
          </a:p>
        </p:txBody>
      </p:sp>
      <p:sp>
        <p:nvSpPr>
          <p:cNvPr id="89" name="Google Shape;89;p15"/>
          <p:cNvSpPr txBox="1"/>
          <p:nvPr/>
        </p:nvSpPr>
        <p:spPr>
          <a:xfrm>
            <a:off x="411050" y="4252550"/>
            <a:ext cx="14961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/>
              <a:t>Mutation:</a:t>
            </a:r>
            <a:endParaRPr sz="16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311700" y="11896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b="1" dirty="0">
                <a:latin typeface="Times New Roman"/>
                <a:ea typeface="Times New Roman"/>
                <a:cs typeface="Times New Roman"/>
                <a:sym typeface="Times New Roman"/>
              </a:rPr>
              <a:t>Neuro</a:t>
            </a:r>
            <a:r>
              <a:rPr lang="en-US" sz="2600" b="1" dirty="0">
                <a:latin typeface="Times New Roman"/>
                <a:ea typeface="Times New Roman"/>
                <a:cs typeface="Times New Roman"/>
                <a:sym typeface="Times New Roman"/>
              </a:rPr>
              <a:t>Net</a:t>
            </a:r>
            <a:endParaRPr sz="26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311700" y="691660"/>
            <a:ext cx="8520600" cy="2583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000000"/>
                </a:solidFill>
              </a:rPr>
              <a:t>Genetic Algorithm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dirty="0">
                <a:solidFill>
                  <a:srgbClr val="000000"/>
                </a:solidFill>
              </a:rPr>
              <a:t>1vs1</a:t>
            </a:r>
            <a:r>
              <a:rPr lang="en-US" dirty="0">
                <a:solidFill>
                  <a:srgbClr val="000000"/>
                </a:solidFill>
              </a:rPr>
              <a:t> (to 2 score)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rgbClr val="000000"/>
                </a:solidFill>
              </a:rPr>
              <a:t>3 neural network layers ( 8, 10, 3 )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 err="1">
                <a:solidFill>
                  <a:srgbClr val="000000"/>
                </a:solidFill>
              </a:rPr>
              <a:t>PyTorch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26" name="Picture 2" descr="Нейронная сеть — Википедия">
            <a:extLst>
              <a:ext uri="{FF2B5EF4-FFF2-40B4-BE49-F238E27FC236}">
                <a16:creationId xmlns:a16="http://schemas.microsoft.com/office/drawing/2014/main" id="{45C5A1DD-9D14-49A5-89EC-09AE0EE63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4566" y="1898354"/>
            <a:ext cx="5192233" cy="3245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975" y="100690"/>
            <a:ext cx="7846048" cy="448848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5C26D9-FDA2-47CF-9874-9C95B2EB5A21}"/>
              </a:ext>
            </a:extLst>
          </p:cNvPr>
          <p:cNvSpPr txBox="1"/>
          <p:nvPr/>
        </p:nvSpPr>
        <p:spPr>
          <a:xfrm>
            <a:off x="3891516" y="4735033"/>
            <a:ext cx="13609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20 </a:t>
            </a:r>
            <a:r>
              <a:rPr lang="en-US" dirty="0"/>
              <a:t>generations</a:t>
            </a:r>
            <a:endParaRPr lang="ru-RU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D43EBA-BA39-4DC7-ADF0-EB6676BFE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9837BC-6772-44DF-8807-A51AAECCA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88B931-B13E-4B50-9A3C-AC9E684C9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50" y="52219"/>
            <a:ext cx="8832300" cy="509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738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1"/>
            <a:ext cx="4572001" cy="2636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10;p18">
            <a:extLst>
              <a:ext uri="{FF2B5EF4-FFF2-40B4-BE49-F238E27FC236}">
                <a16:creationId xmlns:a16="http://schemas.microsoft.com/office/drawing/2014/main" id="{0F6E9281-E465-4737-B7A9-6E94A15CEFD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"/>
            <a:ext cx="4571999" cy="263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204</Words>
  <Application>Microsoft Office PowerPoint</Application>
  <PresentationFormat>Экран (16:9)</PresentationFormat>
  <Paragraphs>34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Georgia</vt:lpstr>
      <vt:lpstr>Times New Roman</vt:lpstr>
      <vt:lpstr>Simple Light</vt:lpstr>
      <vt:lpstr>Pong AI by GA</vt:lpstr>
      <vt:lpstr>Introduction:</vt:lpstr>
      <vt:lpstr>Презентация PowerPoint</vt:lpstr>
      <vt:lpstr>Genetic Algorithms</vt:lpstr>
      <vt:lpstr>NeuroNet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Pong AI by GA</dc:title>
  <cp:lastModifiedBy>Alexander Allah</cp:lastModifiedBy>
  <cp:revision>12</cp:revision>
  <dcterms:modified xsi:type="dcterms:W3CDTF">2020-12-10T11:55:50Z</dcterms:modified>
</cp:coreProperties>
</file>